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22BE8-9DCA-4D94-AEE4-9E99E03C93E6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065E-0811-496A-9576-7D5DB05D9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0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065E-0811-496A-9576-7D5DB05D91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D3B41-C6AC-B81D-254D-7B721ACFC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95" y="1298448"/>
            <a:ext cx="8287264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тему: «Роль семьи в воспитании детей»</a:t>
            </a:r>
            <a:br>
              <a:rPr lang="ru-RU" sz="4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4791E-93C0-5DA7-C502-5C160EA7C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023020" y="3343719"/>
            <a:ext cx="45719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Консультация для родителей &quot; Роль семьи в воспитании ребенка&quot;. Область  знаний: воспитательная работа. Тип материала: работа с родителями. Формат  docx. Опубликовано 21.11.2021 в 13:15:01. Автор Мозер Ольга Николаева">
            <a:extLst>
              <a:ext uri="{FF2B5EF4-FFF2-40B4-BE49-F238E27FC236}">
                <a16:creationId xmlns:a16="http://schemas.microsoft.com/office/drawing/2014/main" id="{1AF1E87E-7947-D6F3-E29E-7F3090D8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38" y="2776151"/>
            <a:ext cx="5395784" cy="28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B13AA-F85F-500D-FE59-BCB0688FD75A}"/>
              </a:ext>
            </a:extLst>
          </p:cNvPr>
          <p:cNvSpPr txBox="1"/>
          <p:nvPr/>
        </p:nvSpPr>
        <p:spPr>
          <a:xfrm>
            <a:off x="9308755" y="1128370"/>
            <a:ext cx="277615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разными видами родительского авторитета, с семейными ценностями,  традициями. </a:t>
            </a:r>
          </a:p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Задачи: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Призвать к самостоятельному педагогическому творчеству;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Помочь родителям найти ключ к решению многих сложных вопросов воспитания детей.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5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E8947-850C-074F-9A50-E4A698FB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664" y="1123837"/>
            <a:ext cx="3501080" cy="46011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завершено, спасибо присутствующим за участие!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39565-72E4-E106-737B-ED67EC65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0"/>
            <a:ext cx="880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5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B292-80DA-0220-AD0A-D6D7111A86D7}"/>
              </a:ext>
            </a:extLst>
          </p:cNvPr>
          <p:cNvSpPr txBox="1"/>
          <p:nvPr/>
        </p:nvSpPr>
        <p:spPr>
          <a:xfrm>
            <a:off x="296563" y="231851"/>
            <a:ext cx="1156592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Уважаемые папы и мамы!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  Наше родительское собрание мы посвятим сегодня воспитанию детей в семье и родительскому авторитету. Авторитет с латинского – власть, влияние.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Важным условием воспитания является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родительский авторитет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— влияние отца и матери на детей, основанное на знаниях, нравственных достоинствах, воспитывающее уважение к родителям. Анализируя опыт семейного воспитания, можно прийти к такому выводу: далеко не все родители понимают значение собственного авторитета в воспитании детей. Авторитет родителей заключается в умении растить и воспитывать детей, не принижая их человеческого достоинства и не превознося его.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Постоянное эмоциональное общение между членами семьи является одним из важных условий семейного воспитания. Чувства любви между родителями, между родителями и детьми создают обстановку непринуждённости, образуют доверительные, спокойные отношения, способствующие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формированию авторитета взрослых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Если отношения между родителями не сложились, в семье возникают ссоры, взаимные упрёки на глазах детей,- то авторитета родителей в такой семье не бывает. Однако любовь и уважение в семье - не единственное условие семейного воспитания, способствующее образованию авторитета родителей.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любовь и уважение в семье - не единственное условие семейного воспитания, способствующее образованию авторитета родителей. Чтобы образовался дружный семейный коллектив, сложились эмоционально- нравственные отношения между всеми членами семьи, многое зависит от личных качеств отца и матери. Если у отца или матери нет авторитета, то такой сильный воспитательный эффект, как любовь к детям, теряет силу. Непризнание влияния родителей или одного из них выражается обычно в невыполнении ребёнком требований взрослых, в непослушании. Начинается открытая или скрытая борьба с ребёнком, в которой родители, как правило, сдают позиции. Такую ситуацию можно назвать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«ребёнок сел на голову»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быть?</a:t>
            </a:r>
          </a:p>
        </p:txBody>
      </p:sp>
    </p:spTree>
    <p:extLst>
      <p:ext uri="{BB962C8B-B14F-4D97-AF65-F5344CB8AC3E}">
        <p14:creationId xmlns:p14="http://schemas.microsoft.com/office/powerpoint/2010/main" val="26297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99B383-B494-6DBD-BD38-D12BC1315550}"/>
              </a:ext>
            </a:extLst>
          </p:cNvPr>
          <p:cNvSpPr txBox="1"/>
          <p:nvPr/>
        </p:nvSpPr>
        <p:spPr>
          <a:xfrm>
            <a:off x="164756" y="144322"/>
            <a:ext cx="418482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Заслужить авторитет у детей очень трудно: искусственность поведения отца или матери ребёнок тонко чувствует.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 на авторитет старших членов семьи их совместный с ребёнком труд по обслуживанию и организации семейного быта, в котором каждый имеет свои обязанности. В процессе труда выявляются отношения друг к другу, к труду, к труду рядом работающего.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семейного воспитания часто допускается такая ошибка, когда родители, осознав, что поступили неправильно, не признаются в этом своим детям под предлогом не потерять авторитет. Дети дошкольного возраста могут не замечать поведения родителей, но в подростковом возрасте оценке подвергается всё поведение родителей, что не проходит бесследно.</a:t>
            </a:r>
          </a:p>
        </p:txBody>
      </p:sp>
      <p:pic>
        <p:nvPicPr>
          <p:cNvPr id="2050" name="Picture 2" descr="Семья ухаживает за садом на заднем дворе | Премиум вектор">
            <a:extLst>
              <a:ext uri="{FF2B5EF4-FFF2-40B4-BE49-F238E27FC236}">
                <a16:creationId xmlns:a16="http://schemas.microsoft.com/office/drawing/2014/main" id="{2EC8C54F-1CEE-808C-98C8-9175A6A1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52" y="764060"/>
            <a:ext cx="7216345" cy="53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5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1660B-3E45-F5DD-A74A-4529D1E17D46}"/>
              </a:ext>
            </a:extLst>
          </p:cNvPr>
          <p:cNvSpPr txBox="1"/>
          <p:nvPr/>
        </p:nvSpPr>
        <p:spPr>
          <a:xfrm>
            <a:off x="230659" y="335845"/>
            <a:ext cx="851792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Одной из самых распространённых моделей семейного воспитания считается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авторитет любви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Родители в таких семьях захваливают ребёнка, демонстрируют ему свои чувства, оберегают от любых трудностей. Обстановка изнеженности, захваливания, угождения наряду с постоянной тревогой за жизнь и здоровье сына или дочери способствуют воспитанию в семье эгоиста, который, подрастая, ни с кем не считается.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22860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Другая модель семейного воспитания -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ложный авторитет доброты.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В семьях такого типа родители разрешают ребёнку всё. Он живёт в атмосфере всепрощенчества, исполнения любой его прихоти и каприза. Дети командуют родителями, капризничают, требуют недозволенного. В результате в семье вырастает баловень, предъявляющий непомерные претензии, требования, мало дающий обществу и семье, не признающий запретов. Такие дети трудно входят в коллектив.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22860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Противоположная модель семейного воспитания -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ложный авторитет подавления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 котором складывается авторитарный стиль внутрисемейных отношений, исходящий главным образом от отца. В некоторых молодых семьях, живущих со своими родителями, такая модель воспитания часто исходит от представителей старшего поколения, которые требуют подчинения не только от детей, но и от остальных взрослых членов семьи, не дают реализоваться детским возможностям. При непослушании, сопротивлении отец или бабушка раздражаться, кричат, часто наказывают ребёнка. Естественно, что ребёнок вырастает безвольным, замкнутым, забитым или, наоборот, деспотом.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80" name="Picture 8" descr="ребенок с короной PNG и картинки пнг | рисунок Векторы и PSD | Бесплатная  загрузка на Pngtree">
            <a:extLst>
              <a:ext uri="{FF2B5EF4-FFF2-40B4-BE49-F238E27FC236}">
                <a16:creationId xmlns:a16="http://schemas.microsoft.com/office/drawing/2014/main" id="{4CA3658A-1A52-6CF8-C896-F311052A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89" y="963827"/>
            <a:ext cx="2982096" cy="32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траница 7 | Векторы на тему «Замкнутый ребенок» — скачивайте бесплатные  векторы высокого качества на Freepik | Freepik">
            <a:extLst>
              <a:ext uri="{FF2B5EF4-FFF2-40B4-BE49-F238E27FC236}">
                <a16:creationId xmlns:a16="http://schemas.microsoft.com/office/drawing/2014/main" id="{D983EEA2-5DBB-1086-8471-9247C09B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308" y="3805881"/>
            <a:ext cx="2364259" cy="23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26E1A-6EE9-9A8D-EE85-4DA0ECE00C90}"/>
              </a:ext>
            </a:extLst>
          </p:cNvPr>
          <p:cNvSpPr txBox="1"/>
          <p:nvPr/>
        </p:nvSpPr>
        <p:spPr>
          <a:xfrm>
            <a:off x="729048" y="204844"/>
            <a:ext cx="108492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Весьма распространён в последние годы и другой тип ложного авторитета в семье -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 чванства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Родители в такой семье чрезмерно кичатся своими достижениями, подчёркивают их окружающим. В подобных семьях гордятся не тем, что умеют, а тем, что имеют, в них царит культ денег и связей, перепутаны истинные и ложные ценности. Дети в таких семьях вырастают хвастунами, белоручками, расчётливыми дельцами и бездельниками.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одна разновидность ложного авторитета семейного воспитания-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 подкупа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Послушание детей и хорошее отношение к себе, родители, сами того не замечая,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«покупают»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ребёнка с помощью подарков, бесконечных обещаний.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«Будешь хорошо себя вести, тогда куплю…»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часто можно услышать в разговоре взрослого с ребёнком. В такой семье растёт ребёнок, который никогда не станет делать что-то невыгодное для себя, он из всего постарается извлечь пользу.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встречаются семьи, где отсутствует единство требований со стороны взрослых, например, мягкая, снисходительная, всё прощающая мать и суровый, чрезмерно требовательный отец. Ребёнок в таких семьях, в таких условиях вынужден лавировать между матерью и отцом, приспосабливаться к каждому из них.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 авторитет взрослых зависит от нас самих. Он заключается в содержании нашей жизни, в нашем поведении, отношении к окружающим, к воспитанию своих детей. Авторитет- это постоянная работа над собой по самосовершенствованию и самовоспитанию. Основа авторитета родителей - это прежде всего требовательное отношение к себе.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оль семьи в воспитании ребенка — Детский сад №2 г.Пружаны">
            <a:extLst>
              <a:ext uri="{FF2B5EF4-FFF2-40B4-BE49-F238E27FC236}">
                <a16:creationId xmlns:a16="http://schemas.microsoft.com/office/drawing/2014/main" id="{34057B69-CBB9-B364-D54C-E2FC39A1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0" y="5052499"/>
            <a:ext cx="327042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4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80D26-EACB-E94F-6CB7-31E1C2B435E2}"/>
              </a:ext>
            </a:extLst>
          </p:cNvPr>
          <p:cNvSpPr txBox="1"/>
          <p:nvPr/>
        </p:nvSpPr>
        <p:spPr>
          <a:xfrm>
            <a:off x="263610" y="221044"/>
            <a:ext cx="1174715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воспитании ребенка.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 гласит: «Что посеешь, то и пожнешь!» Семья является благодатной почвой, где наше маленькое семечко начинает прорастать и расти. </a:t>
            </a:r>
            <a:r>
              <a:rPr lang="ru-RU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что означает слово «семья»?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приведены определения из разных источников.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Ожегова (С. И. Ожегов):</a:t>
            </a:r>
          </a:p>
          <a:p>
            <a:pPr marL="342900" lvl="0" indent="-342900" algn="ctr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живущих вместе близких родственников.</a:t>
            </a:r>
          </a:p>
          <a:p>
            <a:pPr marL="342900" lvl="0" indent="-342900" algn="ctr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людей, сплоченных общими интересами.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Даля (В. И. Даль):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близких родственников, живущих вместе: родители с детьми.</a:t>
            </a:r>
          </a:p>
          <a:p>
            <a:endParaRPr lang="ru-RU" altLang="ru-RU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самое дорогое и родное, что есть у каждого человека. С давних пор о доме и семье говорили с улыбкой и любовью. Из далекого прошлого до нас дошли легенды, сказки, пословицы и поговорки. Вот некоторые из них: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-Не красна изба углами, а красна пирогами.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Дети не в тягость, а   в радость.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Когда семья вместе, и сердце на месте.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Семья сильна, когда крыша над ней одна.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Семья в куче, не страшна и туча.</a:t>
            </a:r>
          </a:p>
          <a:p>
            <a:br>
              <a:rPr lang="ru-RU" dirty="0"/>
            </a:b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Пословицы и поговорки о семье | Форум педагогов">
            <a:extLst>
              <a:ext uri="{FF2B5EF4-FFF2-40B4-BE49-F238E27FC236}">
                <a16:creationId xmlns:a16="http://schemas.microsoft.com/office/drawing/2014/main" id="{776DFAF6-5090-AE2A-30A8-2AAECD7B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59" y="3956551"/>
            <a:ext cx="5049794" cy="25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2C684-9E72-8EC5-1A5C-DC3A171C2882}"/>
              </a:ext>
            </a:extLst>
          </p:cNvPr>
          <p:cNvSpPr txBox="1"/>
          <p:nvPr/>
        </p:nvSpPr>
        <p:spPr>
          <a:xfrm>
            <a:off x="0" y="126821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 занимает важное место в воспитании ребенка! </a:t>
            </a:r>
          </a:p>
          <a:p>
            <a:pPr algn="ctr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 Сухомлинский писал: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«Отец и мать – величайшие авторитеты для ребенка. Существует глубокая связь поколений. Ребенок – одно из звеньев тянущейся в века цепочки, и обрыв ее – тягчайшая трагедия, которая неизбежно приводит к распаду нравственных начал».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писал выдающийся педагог Антон Семенович Макаренко о роли примера взрослых, окружающих ребёнка: «Ваше собственное поведение – самая решающая вещ». «Правильное воспитание – это наша счастливая старость, плохое воспитание – это наше будущее горе, это – наши слезы, это – наша вина перед другими людьми, перед обществом».</a:t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разговариваете с другими людьми и о других людях, как вы радуетесь или печалитесь, как вы общаетесь с друзьями и с врагами, как вы смеётесь, читаете газеты – всё это для ребёнка имеет большое значение. Необходимо избавить ребёнка от грубостей, исключить из семейного обихода нецензурные слова. Стараться обращаетесь к своему ребёнку не в форме приказания, а просьбы. Благодарите его, высказываете своё родительское одобрение по поводу проявленной им вежливости.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праздники и традиции дают нам чувство общности.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в вашей семье существуют традиции?</a:t>
            </a:r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семейной традиции: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выпечка и праздничное чаепитие по выходным, не забывайте с детьми совместно проводить семейные праздники и обычаи, это очень важно для них.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потребности начинаются: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отзывчивости, которую мы понимаем, как способность человека понять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затруднительное положение или состояние другого (воспитывать отзывчивость в ребёнке нужно ещё до того, как у него сложатся представления о добре, зле, долге и других понятиях);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важнейший элемент нравственных потребностей -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нравственная установка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можно сформулировать так: «Не вредить никому, а приносить максимум пользы». Благодаря этой установке ребёнок всегда будет стремиться к добру.</a:t>
            </a:r>
          </a:p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57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A444CB-E00E-76AA-BB2B-00E14CE36D9E}"/>
              </a:ext>
            </a:extLst>
          </p:cNvPr>
          <p:cNvSpPr txBox="1"/>
          <p:nvPr/>
        </p:nvSpPr>
        <p:spPr>
          <a:xfrm>
            <a:off x="107092" y="337905"/>
            <a:ext cx="1196134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Практическая деятельность</a:t>
            </a:r>
          </a:p>
          <a:p>
            <a:pPr algn="ctr"/>
            <a:endParaRPr lang="ru-RU" b="0" i="0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нужно закончить предложения и сказать, согласны ли вы с имеющимися ответами.</a:t>
            </a: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Ребенка постоянно критикуют, он учится ... (ненавидеть).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Ребенок живет во вражде, он учится... (быть агрессивным).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Ребенок живет в упреках, он учится... (жить с чувством вины).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Ребенок растет в терпимости, он учится... (понимать других).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Ребенка хвалят, он учится ... (быть благородным).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Ребенок растет в честности, он учится ... (быть справедливым).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Ребенок растет в безопасности, он учится ... (верить в людей).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Ребенка поддерживают, он учится ... (ценить себя).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Ребенка высмеивают, он учится ... (быть замкнутым).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Живет в понимании и дружбе, он учится ... (находить любовь в мире).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постараемся не допускать все эти ошибки.</a:t>
            </a:r>
            <a:br>
              <a:rPr lang="ru-RU" dirty="0"/>
            </a:b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вашему вниманию предлагается ситуация, в которой вы, как родители, могли бы оказаться. Как поступить достойно? </a:t>
            </a:r>
          </a:p>
          <a:p>
            <a:pPr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«Мальчик был наказан. Отец серьёзно с ним поговорил и в наказание не разрешил выходить ему из дома. Пришли друзья и позвали его сходить погулять. Мама пожалела сына и стала уговаривать отца отпустить его с друзьями. Между родителями произошёл конфликт». Как правильно поступить, чтобы избежать конфликта?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Родители должны предъявлять единые требования к ребёнку.</a:t>
            </a:r>
          </a:p>
          <a:p>
            <a:pPr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Согласны ли вы с данным утверждением?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Страница 2 | Векторы на тему «Семейное воспитание» — скачивайте бесплатные  векторы высокого качества на Freepik | Freepik">
            <a:extLst>
              <a:ext uri="{FF2B5EF4-FFF2-40B4-BE49-F238E27FC236}">
                <a16:creationId xmlns:a16="http://schemas.microsoft.com/office/drawing/2014/main" id="{6FD6330A-3129-CAE1-7938-2D9ADDC7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89" y="1318054"/>
            <a:ext cx="3542270" cy="25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3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549D6-85B5-905D-8C88-BCA9911AA2D3}"/>
              </a:ext>
            </a:extLst>
          </p:cNvPr>
          <p:cNvSpPr txBox="1"/>
          <p:nvPr/>
        </p:nvSpPr>
        <p:spPr>
          <a:xfrm>
            <a:off x="197632" y="335845"/>
            <a:ext cx="1179862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Анкета для родителей.</a:t>
            </a:r>
          </a:p>
          <a:p>
            <a:pPr marL="457200" algn="l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результатам анкеты можно определить, верно ли выбран принцип воспитания детей.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Можете ли вы: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любой момент оставить все свои дела и заняться ребенком?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Посоветоваться с ребенком, несмотря на его возраст?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Признаться ребенку в ошибке, совершенной по отношению к нему?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Извиниться перед ребенком в случае, если вы были не правы?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Овладеть собой и сохранить самообладание, даже если поступок ребенка вывел вас из себя?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Поставить себя на место ребенка?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Поверить хотя бы на минутку, что вы добрая фея?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Рассказать ребенку поучительный случай из детства, представляющий вас в невыгодном свете?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Всегда воздержаться от слов и выражений, которые могут ранить ребенка?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Пообещать ребенку, что исполните его желание за хорошее поведение?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Выделить ребенку один день, когда он может делать, что хочет, а вы при этом ни во что не будете вмешиваться?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прореагировать, если ваш ребенок ударил, толкнул или незаслуженно обидел другого ребенка?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90500" algn="l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Устоять против слез, капризов, просьб, если известно, что это прихоть?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Варианты ответов: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а)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могу и всегда так поступаю – 3 балла;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б) могу, но не всегда так поступаю – 2 балла;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в) не могу – 1 балл.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Результаты: 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</a:t>
            </a:r>
            <a:r>
              <a:rPr lang="ru-RU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 до 39 баллов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вы придерживаетесь правильных принципов воспитания. От 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 до 29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баллов – ваш метод воспитания «кнут и пряник».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Менее 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 баллов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у вас нет педагогических навыков и желания воспитывать ребенка.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594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{D39FCD25-8BB2-4CCF-876E-479A6F486AE9}TF5b254a55-10e1-4643-bbf8-937ce7de93d8262d2579-9a9bf82529c5</Template>
  <TotalTime>224</TotalTime>
  <Words>1997</Words>
  <Application>Microsoft Office PowerPoint</Application>
  <PresentationFormat>Широкоэкранный</PresentationFormat>
  <Paragraphs>89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Wingdings 2</vt:lpstr>
      <vt:lpstr>Рамка</vt:lpstr>
      <vt:lpstr>Родительское собрание на тему: «Роль семьи в воспитании детей»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Собрание завершено, спасибо присутствующим за участие!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raf667@mail.ru</dc:creator>
  <cp:lastModifiedBy>raf667@mail.ru</cp:lastModifiedBy>
  <cp:revision>1</cp:revision>
  <dcterms:created xsi:type="dcterms:W3CDTF">2026-01-26T09:44:52Z</dcterms:created>
  <dcterms:modified xsi:type="dcterms:W3CDTF">2026-01-26T13:28:53Z</dcterms:modified>
</cp:coreProperties>
</file>